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6" r:id="rId1"/>
  </p:sldMasterIdLst>
  <p:sldIdLst>
    <p:sldId id="256" r:id="rId2"/>
    <p:sldId id="257" r:id="rId3"/>
    <p:sldId id="258" r:id="rId4"/>
    <p:sldId id="262" r:id="rId5"/>
    <p:sldId id="263" r:id="rId6"/>
    <p:sldId id="264" r:id="rId7"/>
    <p:sldId id="265" r:id="rId8"/>
    <p:sldId id="267" r:id="rId9"/>
    <p:sldId id="260" r:id="rId10"/>
    <p:sldId id="268" r:id="rId11"/>
    <p:sldId id="269" r:id="rId12"/>
    <p:sldId id="266"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5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5FB7ED-7418-B0A5-C7E6-3048F67546B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4F8CD2F-6806-46D8-CD36-D96B5D4C63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137B5562-60A0-7CB9-15E9-EB8E60E46911}"/>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5" name="Нижний колонтитул 4">
            <a:extLst>
              <a:ext uri="{FF2B5EF4-FFF2-40B4-BE49-F238E27FC236}">
                <a16:creationId xmlns:a16="http://schemas.microsoft.com/office/drawing/2014/main" id="{53D4901C-4753-20E5-0061-EBA3301384BF}"/>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11D4DF16-0F83-CF00-66A2-5F1228619E6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140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0F8CBB-FC78-081E-7AF5-C0BE7ED6157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99516CA-132C-2DAA-E887-136766D4F998}"/>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3A412E9-F8D5-FD02-E1C2-987C25A13F73}"/>
              </a:ext>
            </a:extLst>
          </p:cNvPr>
          <p:cNvSpPr>
            <a:spLocks noGrp="1"/>
          </p:cNvSpPr>
          <p:nvPr>
            <p:ph type="dt" sz="half" idx="10"/>
          </p:nvPr>
        </p:nvSpPr>
        <p:spPr/>
        <p:txBody>
          <a:bodyPr/>
          <a:lstStyle/>
          <a:p>
            <a:fld id="{52647F38-B617-4D2F-AE0A-013F0C4D2C57}" type="datetimeFigureOut">
              <a:rPr lang="en-US" smtClean="0"/>
              <a:t>3/19/2025</a:t>
            </a:fld>
            <a:endParaRPr lang="en-US" dirty="0"/>
          </a:p>
        </p:txBody>
      </p:sp>
      <p:sp>
        <p:nvSpPr>
          <p:cNvPr id="5" name="Нижний колонтитул 4">
            <a:extLst>
              <a:ext uri="{FF2B5EF4-FFF2-40B4-BE49-F238E27FC236}">
                <a16:creationId xmlns:a16="http://schemas.microsoft.com/office/drawing/2014/main" id="{E050D4EB-6324-C8D0-74B9-2F7F13FCB362}"/>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D5CD4479-8070-6AD2-ED5D-20C1EA2FEC02}"/>
              </a:ext>
            </a:extLst>
          </p:cNvPr>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741425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2117C8-5DB2-9238-5A80-288E2C3A877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CAAACE7A-31E3-C346-CB82-89DDC1414D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2E54709-57F1-875B-7CD1-AB58EAB7FE43}"/>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5" name="Нижний колонтитул 4">
            <a:extLst>
              <a:ext uri="{FF2B5EF4-FFF2-40B4-BE49-F238E27FC236}">
                <a16:creationId xmlns:a16="http://schemas.microsoft.com/office/drawing/2014/main" id="{F30D79F8-5CF1-754D-88BC-EC8AAD7E46A7}"/>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2A498151-DEB9-3C36-06DE-D35A416E0D6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7443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099745-5709-B3C3-2D1B-8F6DFA738D0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E5F2FED-E6DB-0CEE-F0BD-F89AE68BDD8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62C08F2-6D70-6352-35CC-D32FF13E504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64B5F9A-2433-B978-B1BF-734F11AC0180}"/>
              </a:ext>
            </a:extLst>
          </p:cNvPr>
          <p:cNvSpPr>
            <a:spLocks noGrp="1"/>
          </p:cNvSpPr>
          <p:nvPr>
            <p:ph type="dt" sz="half" idx="10"/>
          </p:nvPr>
        </p:nvSpPr>
        <p:spPr/>
        <p:txBody>
          <a:bodyPr/>
          <a:lstStyle/>
          <a:p>
            <a:fld id="{05BFA754-D5C3-4E66-96A6-867B257F58DC}" type="datetimeFigureOut">
              <a:rPr lang="en-US" smtClean="0"/>
              <a:t>3/19/2025</a:t>
            </a:fld>
            <a:endParaRPr lang="en-US" dirty="0"/>
          </a:p>
        </p:txBody>
      </p:sp>
      <p:sp>
        <p:nvSpPr>
          <p:cNvPr id="6" name="Нижний колонтитул 5">
            <a:extLst>
              <a:ext uri="{FF2B5EF4-FFF2-40B4-BE49-F238E27FC236}">
                <a16:creationId xmlns:a16="http://schemas.microsoft.com/office/drawing/2014/main" id="{CC1D03A3-1BD4-9C19-9C5D-2E32C07CD31E}"/>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A9B9FE3E-7462-822E-A145-EE6F5FC2B02D}"/>
              </a:ext>
            </a:extLst>
          </p:cNvPr>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798096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5225DD-D906-EB81-99A3-DDDE94E1F57A}"/>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F491F67-0880-257A-2B8C-CE3376BBCC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DFD0F713-35E5-F94C-4EC2-ADB663F792B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8488BF5-8537-CEAC-EF18-D936A64C2A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29D0DCA-0942-EC78-DDC0-8EF4D9483B1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A69DDF6-907A-9598-FAD7-8FA87656CD2B}"/>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8" name="Нижний колонтитул 7">
            <a:extLst>
              <a:ext uri="{FF2B5EF4-FFF2-40B4-BE49-F238E27FC236}">
                <a16:creationId xmlns:a16="http://schemas.microsoft.com/office/drawing/2014/main" id="{B66860CE-675F-799E-4A5B-63B9E1F67AE6}"/>
              </a:ext>
            </a:extLst>
          </p:cNvPr>
          <p:cNvSpPr>
            <a:spLocks noGrp="1"/>
          </p:cNvSpPr>
          <p:nvPr>
            <p:ph type="ftr" sz="quarter" idx="11"/>
          </p:nvPr>
        </p:nvSpPr>
        <p:spPr/>
        <p:txBody>
          <a:bodyPr/>
          <a:lstStyle/>
          <a:p>
            <a:endParaRPr lang="en-US" dirty="0"/>
          </a:p>
        </p:txBody>
      </p:sp>
      <p:sp>
        <p:nvSpPr>
          <p:cNvPr id="9" name="Номер слайда 8">
            <a:extLst>
              <a:ext uri="{FF2B5EF4-FFF2-40B4-BE49-F238E27FC236}">
                <a16:creationId xmlns:a16="http://schemas.microsoft.com/office/drawing/2014/main" id="{2709BE4F-43AF-966F-7C66-3C89900EC74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6044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7CF848-D9DC-0068-9EC0-D0C23B6AEE1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E180DA8-2D71-96E2-B652-7E42B5D830A0}"/>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4" name="Нижний колонтитул 3">
            <a:extLst>
              <a:ext uri="{FF2B5EF4-FFF2-40B4-BE49-F238E27FC236}">
                <a16:creationId xmlns:a16="http://schemas.microsoft.com/office/drawing/2014/main" id="{E49FAB6B-778E-E1F6-6312-8D4FD4BFB320}"/>
              </a:ext>
            </a:extLst>
          </p:cNvPr>
          <p:cNvSpPr>
            <a:spLocks noGrp="1"/>
          </p:cNvSpPr>
          <p:nvPr>
            <p:ph type="ftr" sz="quarter" idx="11"/>
          </p:nvPr>
        </p:nvSpPr>
        <p:spPr/>
        <p:txBody>
          <a:bodyPr/>
          <a:lstStyle/>
          <a:p>
            <a:endParaRPr lang="en-US" dirty="0"/>
          </a:p>
        </p:txBody>
      </p:sp>
      <p:sp>
        <p:nvSpPr>
          <p:cNvPr id="5" name="Номер слайда 4">
            <a:extLst>
              <a:ext uri="{FF2B5EF4-FFF2-40B4-BE49-F238E27FC236}">
                <a16:creationId xmlns:a16="http://schemas.microsoft.com/office/drawing/2014/main" id="{70C7846A-9299-21A2-CA9D-37BE1052755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4745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08ED772-C636-F2C3-5706-F975D9E25077}"/>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3" name="Нижний колонтитул 2">
            <a:extLst>
              <a:ext uri="{FF2B5EF4-FFF2-40B4-BE49-F238E27FC236}">
                <a16:creationId xmlns:a16="http://schemas.microsoft.com/office/drawing/2014/main" id="{727E6CE6-2DE9-35AB-ABC5-69AEE787EC27}"/>
              </a:ext>
            </a:extLst>
          </p:cNvPr>
          <p:cNvSpPr>
            <a:spLocks noGrp="1"/>
          </p:cNvSpPr>
          <p:nvPr>
            <p:ph type="ftr" sz="quarter" idx="11"/>
          </p:nvPr>
        </p:nvSpPr>
        <p:spPr/>
        <p:txBody>
          <a:bodyPr/>
          <a:lstStyle/>
          <a:p>
            <a:endParaRPr lang="en-US" dirty="0"/>
          </a:p>
        </p:txBody>
      </p:sp>
      <p:sp>
        <p:nvSpPr>
          <p:cNvPr id="4" name="Номер слайда 3">
            <a:extLst>
              <a:ext uri="{FF2B5EF4-FFF2-40B4-BE49-F238E27FC236}">
                <a16:creationId xmlns:a16="http://schemas.microsoft.com/office/drawing/2014/main" id="{0CD537F3-6A86-CA29-3A11-9EFBE1AD8B2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2074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C02F02-CE48-DB72-8299-31EC533C109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C011F79-92C3-AB40-FAB1-F6F0B2533F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43401CD-D196-2110-608B-FA11FE6AF7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12A5FBB-190D-0117-655E-333DD2BED7B2}"/>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6" name="Нижний колонтитул 5">
            <a:extLst>
              <a:ext uri="{FF2B5EF4-FFF2-40B4-BE49-F238E27FC236}">
                <a16:creationId xmlns:a16="http://schemas.microsoft.com/office/drawing/2014/main" id="{2DD800A6-604E-3F20-2113-CF2D0F8A8527}"/>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2C957099-A114-CDD6-E307-70E011619B6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1102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E33DA4-5823-C01C-9F48-359A3426829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59368F0-8E57-A413-9E22-32B8BD714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DA2C07A-6654-2CB1-B61B-D0F27C00BC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887E17E-0624-63D5-0DF0-3A93618A0658}"/>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6" name="Нижний колонтитул 5">
            <a:extLst>
              <a:ext uri="{FF2B5EF4-FFF2-40B4-BE49-F238E27FC236}">
                <a16:creationId xmlns:a16="http://schemas.microsoft.com/office/drawing/2014/main" id="{91584C10-522E-6629-A058-49B1ACAB64D8}"/>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5C8C7774-711E-0F0A-0960-7713B358CBC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7024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711F6B-64D3-B07F-A5CE-AA8C8E250F12}"/>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B0C018D-44C6-A072-EC17-438380AAC47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7DF559B-7226-8309-4C84-D8BDAA70C493}"/>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5" name="Нижний колонтитул 4">
            <a:extLst>
              <a:ext uri="{FF2B5EF4-FFF2-40B4-BE49-F238E27FC236}">
                <a16:creationId xmlns:a16="http://schemas.microsoft.com/office/drawing/2014/main" id="{710D9F6B-E595-1131-E4F3-5EA4AC35A766}"/>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7E24562E-8208-7526-AA92-5BA18C402E8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371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F96443ED-CD8C-F5D6-BFFD-46394020849F}"/>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898A35C-5BA9-BA32-9405-50CCC404AE6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12B5DFF-8ED6-2841-C6A0-8872E96C0449}"/>
              </a:ext>
            </a:extLst>
          </p:cNvPr>
          <p:cNvSpPr>
            <a:spLocks noGrp="1"/>
          </p:cNvSpPr>
          <p:nvPr>
            <p:ph type="dt" sz="half" idx="10"/>
          </p:nvPr>
        </p:nvSpPr>
        <p:spPr/>
        <p:txBody>
          <a:bodyPr/>
          <a:lstStyle/>
          <a:p>
            <a:fld id="{B61BEF0D-F0BB-DE4B-95CE-6DB70DBA9567}" type="datetimeFigureOut">
              <a:rPr lang="en-US" smtClean="0"/>
              <a:pPr/>
              <a:t>3/19/2025</a:t>
            </a:fld>
            <a:endParaRPr lang="en-US" dirty="0"/>
          </a:p>
        </p:txBody>
      </p:sp>
      <p:sp>
        <p:nvSpPr>
          <p:cNvPr id="5" name="Нижний колонтитул 4">
            <a:extLst>
              <a:ext uri="{FF2B5EF4-FFF2-40B4-BE49-F238E27FC236}">
                <a16:creationId xmlns:a16="http://schemas.microsoft.com/office/drawing/2014/main" id="{DD6425CB-92FA-CD5D-5D9F-FA08EBE37A4E}"/>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F3C38453-C46F-7B8A-3666-0A7C12864E9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3186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2C3E0D-C385-8431-3368-3DCD9E18E3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E9253B5-6AA7-343B-7596-8069560EDA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FF7E25A-95A7-9CE5-5675-E7D0775C87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3/19/2025</a:t>
            </a:fld>
            <a:endParaRPr lang="en-US" dirty="0"/>
          </a:p>
        </p:txBody>
      </p:sp>
      <p:sp>
        <p:nvSpPr>
          <p:cNvPr id="5" name="Нижний колонтитул 4">
            <a:extLst>
              <a:ext uri="{FF2B5EF4-FFF2-40B4-BE49-F238E27FC236}">
                <a16:creationId xmlns:a16="http://schemas.microsoft.com/office/drawing/2014/main" id="{2F31DD06-0A54-E358-F493-316F69EC6C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Номер слайда 5">
            <a:extLst>
              <a:ext uri="{FF2B5EF4-FFF2-40B4-BE49-F238E27FC236}">
                <a16:creationId xmlns:a16="http://schemas.microsoft.com/office/drawing/2014/main" id="{4676BEE5-D1B3-3D05-1F5F-A0BD03AAD3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80461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docx"/><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vk.com/asmo38" TargetMode="External"/><Relationship Id="rId2" Type="http://schemas.openxmlformats.org/officeDocument/2006/relationships/hyperlink" Target="https://t.me/asmo38" TargetMode="External"/><Relationship Id="rId1" Type="http://schemas.openxmlformats.org/officeDocument/2006/relationships/slideLayout" Target="../slideLayouts/slideLayout2.xml"/><Relationship Id="rId4" Type="http://schemas.openxmlformats.org/officeDocument/2006/relationships/hyperlink" Target="https://t.me/amoio3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ED7614-94CA-1060-8FFC-E0647903A29F}"/>
              </a:ext>
            </a:extLst>
          </p:cNvPr>
          <p:cNvSpPr>
            <a:spLocks noGrp="1"/>
          </p:cNvSpPr>
          <p:nvPr>
            <p:ph type="ctrTitle"/>
          </p:nvPr>
        </p:nvSpPr>
        <p:spPr>
          <a:xfrm>
            <a:off x="1910852" y="939196"/>
            <a:ext cx="9144000" cy="2387600"/>
          </a:xfrm>
        </p:spPr>
        <p:txBody>
          <a:bodyPr/>
          <a:lstStyle/>
          <a:p>
            <a:r>
              <a:rPr lang="ru-RU" sz="3200" dirty="0">
                <a:latin typeface="Times New Roman" panose="02020603050405020304" pitchFamily="18" charset="0"/>
                <a:cs typeface="Times New Roman" panose="02020603050405020304" pitchFamily="18" charset="0"/>
              </a:rPr>
              <a:t>Правопреемство в исполнительном производстве в связи с преобразованием муниципальных образований и перераспределением вопросов местного значения  </a:t>
            </a:r>
          </a:p>
        </p:txBody>
      </p:sp>
      <p:sp>
        <p:nvSpPr>
          <p:cNvPr id="3" name="Подзаголовок 2">
            <a:extLst>
              <a:ext uri="{FF2B5EF4-FFF2-40B4-BE49-F238E27FC236}">
                <a16:creationId xmlns:a16="http://schemas.microsoft.com/office/drawing/2014/main" id="{EBB9B952-3A24-6380-38DE-E56C812AD956}"/>
              </a:ext>
            </a:extLst>
          </p:cNvPr>
          <p:cNvSpPr>
            <a:spLocks noGrp="1"/>
          </p:cNvSpPr>
          <p:nvPr>
            <p:ph type="subTitle" idx="1"/>
          </p:nvPr>
        </p:nvSpPr>
        <p:spPr>
          <a:xfrm>
            <a:off x="2417780" y="3531204"/>
            <a:ext cx="8637072" cy="1544135"/>
          </a:xfrm>
        </p:spPr>
        <p:txBody>
          <a:bodyPr>
            <a:normAutofit fontScale="70000" lnSpcReduction="20000"/>
          </a:bodyPr>
          <a:lstStyle/>
          <a:p>
            <a:pPr algn="r"/>
            <a:r>
              <a:rPr lang="ru-RU" dirty="0">
                <a:latin typeface="Times New Roman" panose="02020603050405020304" pitchFamily="18" charset="0"/>
                <a:cs typeface="Times New Roman" panose="02020603050405020304" pitchFamily="18" charset="0"/>
              </a:rPr>
              <a:t>Исполнительный директор </a:t>
            </a:r>
          </a:p>
          <a:p>
            <a:pPr algn="r"/>
            <a:r>
              <a:rPr lang="ru-RU" dirty="0">
                <a:latin typeface="Times New Roman" panose="02020603050405020304" pitchFamily="18" charset="0"/>
                <a:cs typeface="Times New Roman" panose="02020603050405020304" pitchFamily="18" charset="0"/>
              </a:rPr>
              <a:t>Ассоциации муниципальных образований</a:t>
            </a:r>
          </a:p>
          <a:p>
            <a:pPr algn="r"/>
            <a:r>
              <a:rPr lang="ru-RU" dirty="0">
                <a:latin typeface="Times New Roman" panose="02020603050405020304" pitchFamily="18" charset="0"/>
                <a:cs typeface="Times New Roman" panose="02020603050405020304" pitchFamily="18" charset="0"/>
              </a:rPr>
              <a:t>Иркутской области</a:t>
            </a:r>
          </a:p>
          <a:p>
            <a:pPr algn="r"/>
            <a:endParaRPr lang="ru-RU" dirty="0">
              <a:latin typeface="Times New Roman" panose="02020603050405020304" pitchFamily="18" charset="0"/>
              <a:cs typeface="Times New Roman" panose="02020603050405020304" pitchFamily="18" charset="0"/>
            </a:endParaRPr>
          </a:p>
          <a:p>
            <a:pPr algn="r"/>
            <a:r>
              <a:rPr lang="ru-RU" dirty="0">
                <a:latin typeface="Times New Roman" panose="02020603050405020304" pitchFamily="18" charset="0"/>
                <a:cs typeface="Times New Roman" panose="02020603050405020304" pitchFamily="18" charset="0"/>
              </a:rPr>
              <a:t>Масловская З.А.</a:t>
            </a:r>
          </a:p>
        </p:txBody>
      </p:sp>
      <p:pic>
        <p:nvPicPr>
          <p:cNvPr id="4" name="Рисунок 3">
            <a:extLst>
              <a:ext uri="{FF2B5EF4-FFF2-40B4-BE49-F238E27FC236}">
                <a16:creationId xmlns:a16="http://schemas.microsoft.com/office/drawing/2014/main" id="{11DB67EA-EA9C-0DA8-BB89-B5D4615EE0A6}"/>
              </a:ext>
            </a:extLst>
          </p:cNvPr>
          <p:cNvPicPr>
            <a:picLocks noChangeAspect="1"/>
          </p:cNvPicPr>
          <p:nvPr/>
        </p:nvPicPr>
        <p:blipFill>
          <a:blip r:embed="rId2"/>
          <a:stretch>
            <a:fillRect/>
          </a:stretch>
        </p:blipFill>
        <p:spPr>
          <a:xfrm>
            <a:off x="172832" y="77002"/>
            <a:ext cx="1650845" cy="2520000"/>
          </a:xfrm>
          <a:prstGeom prst="rect">
            <a:avLst/>
          </a:prstGeom>
        </p:spPr>
      </p:pic>
    </p:spTree>
    <p:extLst>
      <p:ext uri="{BB962C8B-B14F-4D97-AF65-F5344CB8AC3E}">
        <p14:creationId xmlns:p14="http://schemas.microsoft.com/office/powerpoint/2010/main" val="3058840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23E096-87E9-B73F-E8B8-F2BC36F0AE53}"/>
              </a:ext>
            </a:extLst>
          </p:cNvPr>
          <p:cNvSpPr>
            <a:spLocks noGrp="1"/>
          </p:cNvSpPr>
          <p:nvPr>
            <p:ph type="title"/>
          </p:nvPr>
        </p:nvSpPr>
        <p:spPr>
          <a:xfrm>
            <a:off x="1109804" y="1072262"/>
            <a:ext cx="9603275" cy="1049235"/>
          </a:xfrm>
        </p:spPr>
        <p:txBody>
          <a:bodyPr>
            <a:normAutofit fontScale="90000"/>
          </a:bodyPr>
          <a:lstStyle/>
          <a:p>
            <a:pPr marL="0" marR="0" lvl="0" indent="0" algn="ctr" defTabSz="457200" rtl="0" eaLnBrk="1" fontAlgn="auto" latinLnBrk="0" hangingPunct="1">
              <a:lnSpc>
                <a:spcPct val="100000"/>
              </a:lnSpc>
              <a:spcBef>
                <a:spcPct val="20000"/>
              </a:spcBef>
              <a:spcAft>
                <a:spcPts val="600"/>
              </a:spcAft>
              <a:tabLst/>
              <a:defRPr/>
            </a:pPr>
            <a:r>
              <a:rPr kumimoji="0" lang="ru-RU"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Процессуальное правопреемство представляет собой переход процессуальных прав и обязанностей от одного лица к другому в связи с материальным правопреемством </a:t>
            </a:r>
            <a:br>
              <a:rPr kumimoji="0" lang="ru-RU" sz="1900" b="1"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33214D79-4396-FC46-1295-32199AD992B5}"/>
              </a:ext>
            </a:extLst>
          </p:cNvPr>
          <p:cNvSpPr>
            <a:spLocks noGrp="1"/>
          </p:cNvSpPr>
          <p:nvPr>
            <p:ph idx="1"/>
          </p:nvPr>
        </p:nvSpPr>
        <p:spPr/>
        <p:txBody>
          <a:bodyPr>
            <a:normAutofit/>
          </a:bodyPr>
          <a:lstStyle/>
          <a:p>
            <a:pPr marL="0" indent="457200" algn="just">
              <a:lnSpc>
                <a:spcPct val="100000"/>
              </a:lnSpc>
              <a:spcBef>
                <a:spcPts val="0"/>
              </a:spcBef>
              <a:buNone/>
            </a:pPr>
            <a:endParaRPr lang="ru-RU" sz="1600" dirty="0"/>
          </a:p>
          <a:p>
            <a:pPr marL="0" indent="457200" algn="just">
              <a:lnSpc>
                <a:spcPct val="100000"/>
              </a:lnSpc>
              <a:spcBef>
                <a:spcPts val="0"/>
              </a:spcBef>
              <a:buNone/>
            </a:pPr>
            <a:endParaRPr lang="ru-RU" sz="1600" dirty="0"/>
          </a:p>
          <a:p>
            <a:pPr marL="0" indent="457200" algn="just">
              <a:lnSpc>
                <a:spcPct val="100000"/>
              </a:lnSpc>
              <a:spcBef>
                <a:spcPts val="0"/>
              </a:spcBef>
              <a:buNone/>
            </a:pPr>
            <a:r>
              <a:rPr lang="ru-RU" sz="2400" dirty="0">
                <a:latin typeface="Times New Roman" panose="02020603050405020304" pitchFamily="18" charset="0"/>
                <a:cs typeface="Times New Roman" panose="02020603050405020304" pitchFamily="18" charset="0"/>
              </a:rPr>
              <a:t>Статья 52 Федерального закона от 2 октября 2007 г. N 229-ФЗ "Об исполнительном производстве" предусматривает, что только в случае выбытия одной из сторон исполнительного производства (смерть гражданина, реорганизация организации, уступка права требования, перевод долга и другое) судебный пристав-исполнитель на основании судебного акта, акта другого органа или должностного лица производит замену этой стороны исполнительного производства ее правопреемником. </a:t>
            </a:r>
          </a:p>
          <a:p>
            <a:pPr marL="0" indent="457200" algn="just">
              <a:lnSpc>
                <a:spcPct val="100000"/>
              </a:lnSpc>
              <a:spcBef>
                <a:spcPts val="0"/>
              </a:spcBef>
              <a:buNone/>
            </a:pPr>
            <a:endParaRPr lang="ru-RU" sz="1600" dirty="0"/>
          </a:p>
          <a:p>
            <a:pPr marL="0" indent="0" algn="ctr">
              <a:buNone/>
            </a:pPr>
            <a:endParaRPr lang="ru-RU" sz="2000" b="1" dirty="0"/>
          </a:p>
          <a:p>
            <a:pPr marL="0" indent="0" algn="ctr">
              <a:buNone/>
            </a:pPr>
            <a:endParaRPr lang="ru-RU" sz="2000" b="1" dirty="0"/>
          </a:p>
        </p:txBody>
      </p:sp>
    </p:spTree>
    <p:extLst>
      <p:ext uri="{BB962C8B-B14F-4D97-AF65-F5344CB8AC3E}">
        <p14:creationId xmlns:p14="http://schemas.microsoft.com/office/powerpoint/2010/main" val="1501261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037CFE-149A-E4B3-332C-93EE75880DCB}"/>
              </a:ext>
            </a:extLst>
          </p:cNvPr>
          <p:cNvSpPr>
            <a:spLocks noGrp="1"/>
          </p:cNvSpPr>
          <p:nvPr>
            <p:ph type="title" idx="4294967295"/>
          </p:nvPr>
        </p:nvSpPr>
        <p:spPr>
          <a:xfrm>
            <a:off x="989071" y="2450342"/>
            <a:ext cx="10968037" cy="1173163"/>
          </a:xfrm>
        </p:spPr>
        <p:txBody>
          <a:bodyPr>
            <a:noAutofit/>
          </a:bodyPr>
          <a:lstStyle/>
          <a:p>
            <a:pPr indent="450215">
              <a:lnSpc>
                <a:spcPct val="107000"/>
              </a:lnSpc>
              <a:spcAft>
                <a:spcPts val="800"/>
              </a:spcAft>
            </a:pPr>
            <a:r>
              <a:rPr lang="ru-RU"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Замена стороны исполнительного производства осуществляется в судебном порядке в том суде, в котором выдан исполнительный лист. </a:t>
            </a:r>
            <a:br>
              <a:rPr lang="ru-RU"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ru-RU"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ru-RU"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Порядок замены стороны в исполнительном производстве предполагает, что </a:t>
            </a:r>
            <a:br>
              <a:rPr lang="ru-RU"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замена может произойти по обращению: </a:t>
            </a:r>
            <a:br>
              <a:rPr lang="ru-RU" sz="18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пристава; </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стороны исполнительного производства (взыскателя, должника);  </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иного лица, считающего себя правопреемником выбывшей стороны.</a:t>
            </a:r>
            <a:br>
              <a:rPr lang="ru-RU" sz="18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ru-RU" sz="18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18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По общему правилу  в случае выбытия должника в исполнительном производстве, возбужденном на основании выданного судом исполнительного документа (смерть гражданина, реорганизация юридического лица, уступка требования, перевод долга и другие случаи перемены лиц в правоотношениях), вопрос о правопреемстве подлежит разрешению судом (</a:t>
            </a:r>
            <a:r>
              <a:rPr lang="ru-RU"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статья 44 ГПК РФ, статья 44 КАС РФ, статья 48 АПК РФ</a:t>
            </a:r>
            <a:r>
              <a:rPr lang="ru-RU" sz="18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ВАЖНО!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Правопреемство возможно на любой стадии судопроизводства.</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894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B8385-64A0-E8B0-4082-6E3110200A90}"/>
              </a:ext>
            </a:extLst>
          </p:cNvPr>
          <p:cNvSpPr>
            <a:spLocks noGrp="1"/>
          </p:cNvSpPr>
          <p:nvPr>
            <p:ph type="title"/>
          </p:nvPr>
        </p:nvSpPr>
        <p:spPr>
          <a:xfrm>
            <a:off x="595620" y="217290"/>
            <a:ext cx="10635404" cy="1049235"/>
          </a:xfrm>
        </p:spPr>
        <p:txBody>
          <a:bodyPr>
            <a:noAutofit/>
          </a:bodyPr>
          <a:lstStyle/>
          <a:p>
            <a:pPr algn="ctr"/>
            <a:r>
              <a:rPr lang="ru-RU" sz="2400" dirty="0">
                <a:latin typeface="Times New Roman" panose="02020603050405020304" pitchFamily="18" charset="0"/>
                <a:cs typeface="Times New Roman" panose="02020603050405020304" pitchFamily="18" charset="0"/>
              </a:rPr>
              <a:t>Процессуальное правопреемство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ст. 44 </a:t>
            </a:r>
            <a:br>
              <a:rPr lang="ru-RU" sz="2400" dirty="0">
                <a:latin typeface="Times New Roman" panose="02020603050405020304" pitchFamily="18" charset="0"/>
                <a:cs typeface="Times New Roman" panose="02020603050405020304" pitchFamily="18" charset="0"/>
              </a:rPr>
            </a:br>
            <a:r>
              <a:rPr lang="ru-RU" sz="2400" b="0" i="0" dirty="0">
                <a:solidFill>
                  <a:srgbClr val="464C55"/>
                </a:solidFill>
                <a:effectLst/>
                <a:latin typeface="Times New Roman" panose="02020603050405020304" pitchFamily="18" charset="0"/>
                <a:cs typeface="Times New Roman" panose="02020603050405020304" pitchFamily="18" charset="0"/>
              </a:rPr>
              <a:t>Кодекс административного судопроизводства Российской Федерации</a:t>
            </a:r>
            <a:endParaRPr lang="ru-RU" sz="24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7728D5EB-AF90-C323-2553-B0CAE74A0EBE}"/>
              </a:ext>
            </a:extLst>
          </p:cNvPr>
          <p:cNvSpPr>
            <a:spLocks noGrp="1"/>
          </p:cNvSpPr>
          <p:nvPr>
            <p:ph idx="1"/>
          </p:nvPr>
        </p:nvSpPr>
        <p:spPr>
          <a:xfrm>
            <a:off x="335560" y="1597795"/>
            <a:ext cx="11349509" cy="4182220"/>
          </a:xfrm>
        </p:spPr>
        <p:txBody>
          <a:bodyPr>
            <a:normAutofit fontScale="85000" lnSpcReduction="20000"/>
          </a:bodyPr>
          <a:lstStyle/>
          <a:p>
            <a:pPr marL="0" indent="0" algn="just">
              <a:spcBef>
                <a:spcPts val="0"/>
              </a:spcBef>
              <a:buNone/>
            </a:pPr>
            <a:endParaRPr lang="ru-RU" sz="2100" dirty="0">
              <a:solidFill>
                <a:schemeClr val="tx2"/>
              </a:solidFill>
              <a:latin typeface="Times New Roman" panose="02020603050405020304" pitchFamily="18" charset="0"/>
              <a:cs typeface="Times New Roman" panose="02020603050405020304" pitchFamily="18" charset="0"/>
            </a:endParaRPr>
          </a:p>
          <a:p>
            <a:pPr marL="0" indent="0" algn="just">
              <a:spcBef>
                <a:spcPts val="0"/>
              </a:spcBef>
              <a:buNone/>
            </a:pPr>
            <a:r>
              <a:rPr lang="ru-RU" sz="2300" dirty="0">
                <a:latin typeface="Times New Roman" panose="02020603050405020304" pitchFamily="18" charset="0"/>
                <a:cs typeface="Times New Roman" panose="02020603050405020304" pitchFamily="18" charset="0"/>
              </a:rPr>
              <a:t>1. В случае, если в период рассмотрения административного дела орган МСУ, являющийся стороной в административном деле, реорганизован, суд производит замену этой стороны его правопреемником.</a:t>
            </a:r>
          </a:p>
          <a:p>
            <a:pPr marL="0" indent="0" algn="just">
              <a:spcBef>
                <a:spcPts val="0"/>
              </a:spcBef>
              <a:buNone/>
            </a:pPr>
            <a:endParaRPr lang="ru-RU" sz="2300" dirty="0">
              <a:latin typeface="Times New Roman" panose="02020603050405020304" pitchFamily="18" charset="0"/>
              <a:cs typeface="Times New Roman" panose="02020603050405020304" pitchFamily="18" charset="0"/>
            </a:endParaRPr>
          </a:p>
          <a:p>
            <a:pPr marL="0" indent="0" algn="just">
              <a:spcBef>
                <a:spcPts val="0"/>
              </a:spcBef>
              <a:buNone/>
            </a:pPr>
            <a:r>
              <a:rPr lang="ru-RU" sz="2300" dirty="0">
                <a:latin typeface="Times New Roman" panose="02020603050405020304" pitchFamily="18" charset="0"/>
                <a:cs typeface="Times New Roman" panose="02020603050405020304" pitchFamily="18" charset="0"/>
              </a:rPr>
              <a:t>2. В случае, если орган МСУ, наделенный публичными полномочиями, упразднен, суд производит замену этой стороны органом, к компетенции которого относится участие в публичных правоотношениях в той же сфере, что и рассматриваемые судом спорные правоотношения, либо к компетенции которых относится защита нарушенных прав, свобод и законных интересов административного истца.</a:t>
            </a:r>
          </a:p>
          <a:p>
            <a:pPr marL="0" indent="228600" algn="just">
              <a:spcBef>
                <a:spcPts val="0"/>
              </a:spcBef>
            </a:pPr>
            <a:endParaRPr lang="ru-RU" sz="2300" dirty="0">
              <a:latin typeface="Times New Roman" panose="02020603050405020304" pitchFamily="18" charset="0"/>
              <a:cs typeface="Times New Roman" panose="02020603050405020304" pitchFamily="18" charset="0"/>
            </a:endParaRPr>
          </a:p>
          <a:p>
            <a:pPr marL="0" indent="0" algn="just">
              <a:spcBef>
                <a:spcPts val="0"/>
              </a:spcBef>
              <a:buNone/>
            </a:pPr>
            <a:r>
              <a:rPr lang="ru-RU" sz="2300" dirty="0">
                <a:latin typeface="Times New Roman" panose="02020603050405020304" pitchFamily="18" charset="0"/>
                <a:cs typeface="Times New Roman" panose="02020603050405020304" pitchFamily="18" charset="0"/>
              </a:rPr>
              <a:t>3. В случае, если в период рассмотрения административного дела должностное лицо, являющееся стороной в административном деле, будет освобождено от соответствующей замещаемой (занимаемой) должности, суд производит замену этой стороны другим лицом, замещающим (занимающим) эту должность на момент рассмотрения административного дела, либо иным должностным лицом или соответствующим органом, к компетенции которых относится участие в публичных правоотношениях в той же сфере, что и рассматриваемые судом спорные правоотношения, либо к компетенции которых относится защита нарушенных прав, свобод и законных интересов административного истца.</a:t>
            </a:r>
          </a:p>
        </p:txBody>
      </p:sp>
    </p:spTree>
    <p:extLst>
      <p:ext uri="{BB962C8B-B14F-4D97-AF65-F5344CB8AC3E}">
        <p14:creationId xmlns:p14="http://schemas.microsoft.com/office/powerpoint/2010/main" val="292330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1D5D70-390D-6A4A-8961-F6486DF9C742}"/>
              </a:ext>
            </a:extLst>
          </p:cNvPr>
          <p:cNvSpPr>
            <a:spLocks noGrp="1"/>
          </p:cNvSpPr>
          <p:nvPr>
            <p:ph type="title"/>
          </p:nvPr>
        </p:nvSpPr>
        <p:spPr>
          <a:xfrm>
            <a:off x="990184" y="342420"/>
            <a:ext cx="9603275" cy="1049235"/>
          </a:xfrm>
        </p:spPr>
        <p:txBody>
          <a:bodyPr>
            <a:noAutofit/>
          </a:bodyPr>
          <a:lstStyle/>
          <a:p>
            <a:pPr algn="ctr"/>
            <a:r>
              <a:rPr lang="ru-RU" sz="2400" dirty="0">
                <a:latin typeface="Times New Roman" panose="02020603050405020304" pitchFamily="18" charset="0"/>
                <a:cs typeface="Times New Roman" panose="02020603050405020304" pitchFamily="18" charset="0"/>
              </a:rPr>
              <a:t>Процессуальное правопреемство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ст. 44</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Гражданский процессуальный кодекс РФ </a:t>
            </a:r>
          </a:p>
        </p:txBody>
      </p:sp>
      <p:sp>
        <p:nvSpPr>
          <p:cNvPr id="3" name="Объект 2">
            <a:extLst>
              <a:ext uri="{FF2B5EF4-FFF2-40B4-BE49-F238E27FC236}">
                <a16:creationId xmlns:a16="http://schemas.microsoft.com/office/drawing/2014/main" id="{CBA2DB35-31EA-EEF9-D18C-8CBDE719D03F}"/>
              </a:ext>
            </a:extLst>
          </p:cNvPr>
          <p:cNvSpPr>
            <a:spLocks noGrp="1"/>
          </p:cNvSpPr>
          <p:nvPr>
            <p:ph idx="1"/>
          </p:nvPr>
        </p:nvSpPr>
        <p:spPr>
          <a:xfrm>
            <a:off x="990184" y="1982176"/>
            <a:ext cx="9603275" cy="3450613"/>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 В случаях выбытия одной из сторон в спорном или установленном решением суда правоотношении (реорганизация юридического лица, уступка требования, перевод долга и другие случаи перемены лиц в обязательствах) суд допускает замену этой стороны ее правопреемником. </a:t>
            </a:r>
          </a:p>
        </p:txBody>
      </p:sp>
    </p:spTree>
    <p:extLst>
      <p:ext uri="{BB962C8B-B14F-4D97-AF65-F5344CB8AC3E}">
        <p14:creationId xmlns:p14="http://schemas.microsoft.com/office/powerpoint/2010/main" val="3971261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0EFA75-306E-D9DB-7303-BFA07A0F7875}"/>
              </a:ext>
            </a:extLst>
          </p:cNvPr>
          <p:cNvSpPr>
            <a:spLocks noGrp="1"/>
          </p:cNvSpPr>
          <p:nvPr>
            <p:ph type="title"/>
          </p:nvPr>
        </p:nvSpPr>
        <p:spPr>
          <a:xfrm>
            <a:off x="923073" y="342420"/>
            <a:ext cx="9603275" cy="1049235"/>
          </a:xfrm>
        </p:spPr>
        <p:txBody>
          <a:bodyPr>
            <a:noAutofit/>
          </a:bodyPr>
          <a:lstStyle/>
          <a:p>
            <a:pPr algn="ctr"/>
            <a:r>
              <a:rPr lang="ru-RU" sz="2400" dirty="0">
                <a:latin typeface="Times New Roman" panose="02020603050405020304" pitchFamily="18" charset="0"/>
                <a:cs typeface="Times New Roman" panose="02020603050405020304" pitchFamily="18" charset="0"/>
              </a:rPr>
              <a:t>Процессуальное правопреемство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ст. 48</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Арбитражный процессуальный кодекс РФ </a:t>
            </a:r>
          </a:p>
        </p:txBody>
      </p:sp>
      <p:sp>
        <p:nvSpPr>
          <p:cNvPr id="3" name="Объект 2">
            <a:extLst>
              <a:ext uri="{FF2B5EF4-FFF2-40B4-BE49-F238E27FC236}">
                <a16:creationId xmlns:a16="http://schemas.microsoft.com/office/drawing/2014/main" id="{488D88A2-89D9-F389-6BD5-46F9D23DED72}"/>
              </a:ext>
            </a:extLst>
          </p:cNvPr>
          <p:cNvSpPr>
            <a:spLocks noGrp="1"/>
          </p:cNvSpPr>
          <p:nvPr>
            <p:ph idx="1"/>
          </p:nvPr>
        </p:nvSpPr>
        <p:spPr>
          <a:xfrm>
            <a:off x="923073" y="1948620"/>
            <a:ext cx="9603275" cy="3450613"/>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 В случаях выбытия одной из сторон в спорном или установленном решением суда правоотношении (смерть гражданина, реорганизация юридического лица, уступка требования, перевод долга и другие случаи перемены лиц в обязательствах) суд допускает замену этой стороны ее правопреемником. </a:t>
            </a:r>
          </a:p>
        </p:txBody>
      </p:sp>
    </p:spTree>
    <p:extLst>
      <p:ext uri="{BB962C8B-B14F-4D97-AF65-F5344CB8AC3E}">
        <p14:creationId xmlns:p14="http://schemas.microsoft.com/office/powerpoint/2010/main" val="135570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DB82CB-0555-CC32-0F4A-B443558573CE}"/>
              </a:ext>
            </a:extLst>
          </p:cNvPr>
          <p:cNvSpPr>
            <a:spLocks noGrp="1"/>
          </p:cNvSpPr>
          <p:nvPr>
            <p:ph type="title"/>
          </p:nvPr>
        </p:nvSpPr>
        <p:spPr>
          <a:xfrm>
            <a:off x="1522692" y="436798"/>
            <a:ext cx="9607661" cy="801943"/>
          </a:xfrm>
        </p:spPr>
        <p:txBody>
          <a:bodyPr>
            <a:normAutofit/>
          </a:bodyPr>
          <a:lstStyle/>
          <a:p>
            <a:pPr algn="ctr"/>
            <a:r>
              <a:rPr lang="ru-RU" sz="2800" dirty="0">
                <a:solidFill>
                  <a:srgbClr val="0070C0"/>
                </a:solidFill>
                <a:latin typeface="Times New Roman" panose="02020603050405020304" pitchFamily="18" charset="0"/>
                <a:cs typeface="Times New Roman" panose="02020603050405020304" pitchFamily="18" charset="0"/>
              </a:rPr>
              <a:t>Основания процессуального правопреемства </a:t>
            </a:r>
          </a:p>
        </p:txBody>
      </p:sp>
      <p:sp>
        <p:nvSpPr>
          <p:cNvPr id="3" name="Текст 2">
            <a:extLst>
              <a:ext uri="{FF2B5EF4-FFF2-40B4-BE49-F238E27FC236}">
                <a16:creationId xmlns:a16="http://schemas.microsoft.com/office/drawing/2014/main" id="{7334E905-A5CF-330F-345F-788AF9FF707F}"/>
              </a:ext>
            </a:extLst>
          </p:cNvPr>
          <p:cNvSpPr>
            <a:spLocks noGrp="1"/>
          </p:cNvSpPr>
          <p:nvPr>
            <p:ph type="body" idx="1"/>
          </p:nvPr>
        </p:nvSpPr>
        <p:spPr/>
        <p:txBody>
          <a:bodyPr/>
          <a:lstStyle/>
          <a:p>
            <a:r>
              <a:rPr lang="ru-RU" dirty="0">
                <a:latin typeface="Times New Roman" panose="02020603050405020304" pitchFamily="18" charset="0"/>
                <a:cs typeface="Times New Roman" panose="02020603050405020304" pitchFamily="18" charset="0"/>
              </a:rPr>
              <a:t>Преобразование муниципальных образований </a:t>
            </a:r>
          </a:p>
        </p:txBody>
      </p:sp>
      <p:sp>
        <p:nvSpPr>
          <p:cNvPr id="4" name="Объект 3">
            <a:extLst>
              <a:ext uri="{FF2B5EF4-FFF2-40B4-BE49-F238E27FC236}">
                <a16:creationId xmlns:a16="http://schemas.microsoft.com/office/drawing/2014/main" id="{BDD78FEA-DCF4-7236-2122-5C901EBE2250}"/>
              </a:ext>
            </a:extLst>
          </p:cNvPr>
          <p:cNvSpPr>
            <a:spLocks noGrp="1"/>
          </p:cNvSpPr>
          <p:nvPr>
            <p:ph sz="half" idx="2"/>
          </p:nvPr>
        </p:nvSpPr>
        <p:spPr/>
        <p:txBody>
          <a:bodyPr>
            <a:normAutofit/>
          </a:bodyPr>
          <a:lstStyle/>
          <a:p>
            <a:r>
              <a:rPr lang="ru-RU" dirty="0">
                <a:latin typeface="Times New Roman" panose="02020603050405020304" pitchFamily="18" charset="0"/>
                <a:cs typeface="Times New Roman" panose="02020603050405020304" pitchFamily="18" charset="0"/>
              </a:rPr>
              <a:t>Правопреемство происходит в момент, когда в ЕГРЮЛ вносят запись о регистрации юридического лица – вновь образованного муниципального образования </a:t>
            </a:r>
          </a:p>
          <a:p>
            <a:pPr marL="0" indent="0">
              <a:buNone/>
            </a:pPr>
            <a:r>
              <a:rPr lang="ru-RU" dirty="0">
                <a:latin typeface="Times New Roman" panose="02020603050405020304" pitchFamily="18" charset="0"/>
                <a:cs typeface="Times New Roman" panose="02020603050405020304" pitchFamily="18" charset="0"/>
              </a:rPr>
              <a:t> </a:t>
            </a:r>
          </a:p>
        </p:txBody>
      </p:sp>
      <p:sp>
        <p:nvSpPr>
          <p:cNvPr id="5" name="Текст 4">
            <a:extLst>
              <a:ext uri="{FF2B5EF4-FFF2-40B4-BE49-F238E27FC236}">
                <a16:creationId xmlns:a16="http://schemas.microsoft.com/office/drawing/2014/main" id="{ABC80D21-3D74-EBC6-649A-1E7DDB5516C2}"/>
              </a:ext>
            </a:extLst>
          </p:cNvPr>
          <p:cNvSpPr>
            <a:spLocks noGrp="1"/>
          </p:cNvSpPr>
          <p:nvPr>
            <p:ph type="body" sz="quarter" idx="3"/>
          </p:nvPr>
        </p:nvSpPr>
        <p:spPr/>
        <p:txBody>
          <a:bodyPr/>
          <a:lstStyle/>
          <a:p>
            <a:r>
              <a:rPr lang="ru-RU" dirty="0">
                <a:latin typeface="Times New Roman" panose="02020603050405020304" pitchFamily="18" charset="0"/>
                <a:cs typeface="Times New Roman" panose="02020603050405020304" pitchFamily="18" charset="0"/>
              </a:rPr>
              <a:t>Перераспределение вопросов местного значения</a:t>
            </a:r>
          </a:p>
        </p:txBody>
      </p:sp>
      <p:sp>
        <p:nvSpPr>
          <p:cNvPr id="6" name="Объект 5">
            <a:extLst>
              <a:ext uri="{FF2B5EF4-FFF2-40B4-BE49-F238E27FC236}">
                <a16:creationId xmlns:a16="http://schemas.microsoft.com/office/drawing/2014/main" id="{3AD55018-94BA-DAE7-B6A7-37DA68DAD226}"/>
              </a:ext>
            </a:extLst>
          </p:cNvPr>
          <p:cNvSpPr>
            <a:spLocks noGrp="1"/>
          </p:cNvSpPr>
          <p:nvPr>
            <p:ph sz="quarter" idx="4"/>
          </p:nvPr>
        </p:nvSpPr>
        <p:spPr/>
        <p:txBody>
          <a:bodyPr>
            <a:normAutofit/>
          </a:bodyPr>
          <a:lstStyle/>
          <a:p>
            <a:pPr marL="0" indent="0">
              <a:buNone/>
            </a:pPr>
            <a:r>
              <a:rPr lang="ru-RU" b="0" i="0" dirty="0">
                <a:solidFill>
                  <a:srgbClr val="22272F"/>
                </a:solidFill>
                <a:effectLst/>
                <a:latin typeface="PT Serif" panose="020A0603040505020204" pitchFamily="18" charset="-52"/>
              </a:rPr>
              <a:t>Закон Иркутской области от 28 декабря 2023 г. N 165-ОЗ</a:t>
            </a:r>
            <a:br>
              <a:rPr lang="ru-RU" dirty="0"/>
            </a:br>
            <a:r>
              <a:rPr lang="ru-RU" b="0" i="0" dirty="0">
                <a:solidFill>
                  <a:srgbClr val="22272F"/>
                </a:solidFill>
                <a:effectLst/>
                <a:latin typeface="PT Serif" panose="020A0603040505020204" pitchFamily="18" charset="-52"/>
              </a:rPr>
              <a:t>"О признании утратившими силу отдельных Законов Иркутской области и отдельных положений Законов Иркутской области«</a:t>
            </a:r>
          </a:p>
          <a:p>
            <a:pPr marL="0" indent="0">
              <a:buNone/>
            </a:pPr>
            <a:r>
              <a:rPr lang="ru-RU" dirty="0">
                <a:solidFill>
                  <a:srgbClr val="FF0000"/>
                </a:solidFill>
                <a:latin typeface="PT Serif" panose="020A0603040505020204" pitchFamily="18" charset="-52"/>
              </a:rPr>
              <a:t>Вступил в силу с 1.01.2025 г.!</a:t>
            </a:r>
            <a:endParaRPr lang="ru-RU" dirty="0">
              <a:solidFill>
                <a:srgbClr val="FF0000"/>
              </a:solidFill>
            </a:endParaRPr>
          </a:p>
        </p:txBody>
      </p:sp>
    </p:spTree>
    <p:extLst>
      <p:ext uri="{BB962C8B-B14F-4D97-AF65-F5344CB8AC3E}">
        <p14:creationId xmlns:p14="http://schemas.microsoft.com/office/powerpoint/2010/main" val="1917333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ED39EE-3FF4-542A-D3AA-B5BE79B28F0C}"/>
              </a:ext>
            </a:extLst>
          </p:cNvPr>
          <p:cNvSpPr>
            <a:spLocks noGrp="1"/>
          </p:cNvSpPr>
          <p:nvPr>
            <p:ph type="title" idx="4294967295"/>
          </p:nvPr>
        </p:nvSpPr>
        <p:spPr>
          <a:xfrm>
            <a:off x="838200" y="78472"/>
            <a:ext cx="10515600" cy="762000"/>
          </a:xfrm>
        </p:spPr>
        <p:txBody>
          <a:bodyPr>
            <a:normAutofit/>
          </a:bodyPr>
          <a:lstStyle/>
          <a:p>
            <a:pPr algn="ctr"/>
            <a:r>
              <a:rPr lang="ru-RU" sz="1800" b="1" dirty="0">
                <a:solidFill>
                  <a:srgbClr val="7030A0"/>
                </a:solidFill>
                <a:latin typeface="Times New Roman" panose="02020603050405020304" pitchFamily="18" charset="0"/>
                <a:cs typeface="Times New Roman" panose="02020603050405020304" pitchFamily="18" charset="0"/>
              </a:rPr>
              <a:t>Перечень вопросов местного значения, решение которых возложено на муниципальные районы </a:t>
            </a:r>
            <a:br>
              <a:rPr lang="ru-RU" sz="1800" b="1" dirty="0">
                <a:solidFill>
                  <a:srgbClr val="7030A0"/>
                </a:solidFill>
                <a:latin typeface="Times New Roman" panose="02020603050405020304" pitchFamily="18" charset="0"/>
                <a:cs typeface="Times New Roman" panose="02020603050405020304" pitchFamily="18" charset="0"/>
              </a:rPr>
            </a:br>
            <a:r>
              <a:rPr lang="ru-RU" sz="1800" b="1" dirty="0">
                <a:solidFill>
                  <a:srgbClr val="7030A0"/>
                </a:solidFill>
                <a:latin typeface="Times New Roman" panose="02020603050405020304" pitchFamily="18" charset="0"/>
                <a:cs typeface="Times New Roman" panose="02020603050405020304" pitchFamily="18" charset="0"/>
              </a:rPr>
              <a:t>(ч. 3 ст. 14 Федерального закона № 131-ФЗ)</a:t>
            </a:r>
          </a:p>
        </p:txBody>
      </p:sp>
      <p:sp>
        <p:nvSpPr>
          <p:cNvPr id="3" name="Объект 2">
            <a:extLst>
              <a:ext uri="{FF2B5EF4-FFF2-40B4-BE49-F238E27FC236}">
                <a16:creationId xmlns:a16="http://schemas.microsoft.com/office/drawing/2014/main" id="{5E44AD9E-87A9-F0B6-2D38-A47ECAEF5756}"/>
              </a:ext>
            </a:extLst>
          </p:cNvPr>
          <p:cNvSpPr>
            <a:spLocks noGrp="1"/>
          </p:cNvSpPr>
          <p:nvPr>
            <p:ph idx="4294967295"/>
          </p:nvPr>
        </p:nvSpPr>
        <p:spPr>
          <a:xfrm>
            <a:off x="173038" y="722313"/>
            <a:ext cx="12018962" cy="5938837"/>
          </a:xfrm>
        </p:spPr>
        <p:txBody>
          <a:bodyPr>
            <a:normAutofit fontScale="25000" lnSpcReduction="20000"/>
          </a:bodyPr>
          <a:lstStyle/>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4) организация в границах поселения электро-, тепло-, газо- и водоснабжения населения, водоотведения, снабжения населения топливом в пределах полномочий, установленных законодательством Российской Федерации;</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5) дорожная деятельность в отношении автомобильных дорог местного значения в границах населенных пунктов поселения и обеспечение безопасности дорожного движения на них, включая создание и обеспечение функционирования парковок (парковочных мест), осуществление муниципального контроля на автомобильном транспорте, городском наземном электрическом транспорте и в дорожном хозяйстве в границах населенных пунктов поселения, организация дорожного движения, а также осуществление иных полномочий в области использования автомобильных дорог и осуществления дорожной деятельности в соответствии с законодательством Российской Федерации;</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6) обеспечение проживающих в поселении и нуждающихся в жилых помещениях малоимущих граждан жилыми помещениями, организация строительства и содержания муниципального жилищного фонда, создание условий для жилищного строительства, осуществление муниципального жилищного контроля, а также иных полномочий органов местного самоуправления в соответствии с жилищным законодательством;</a:t>
            </a:r>
          </a:p>
          <a:p>
            <a:pPr marL="0" indent="0" algn="just">
              <a:lnSpc>
                <a:spcPct val="120000"/>
              </a:lnSpc>
              <a:spcBef>
                <a:spcPts val="0"/>
              </a:spcBef>
              <a:buNone/>
            </a:pPr>
            <a:r>
              <a:rPr lang="ru-RU" sz="5200" dirty="0">
                <a:solidFill>
                  <a:srgbClr val="22272F"/>
                </a:solidFill>
                <a:effectLst/>
                <a:latin typeface="Times New Roman" panose="02020603050405020304" pitchFamily="18" charset="0"/>
                <a:ea typeface="Calibri" panose="020F0502020204030204" pitchFamily="34" charset="0"/>
                <a:cs typeface="Times New Roman" panose="02020603050405020304" pitchFamily="18" charset="0"/>
              </a:rPr>
              <a:t>11) организация библиотечного обслуживания населения, комплектование и обеспечение сохранности библиотечных фондов библиотек поселения;</a:t>
            </a:r>
            <a:endParaRPr lang="ru-RU" sz="5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13) сохранение, использование и популяризация объектов культурного наследия (памятников истории и культуры), находящихся в собственности поселения, охрана объектов культурного наследия (памятников истории и культуры) местного (муниципального) значения, расположенных на территории поселения;</a:t>
            </a:r>
          </a:p>
          <a:p>
            <a:pPr marL="0" indent="0" algn="just">
              <a:lnSpc>
                <a:spcPct val="120000"/>
              </a:lnSpc>
              <a:spcBef>
                <a:spcPts val="0"/>
              </a:spcBef>
              <a:buNone/>
            </a:pPr>
            <a:r>
              <a:rPr lang="ru-RU" sz="5200" dirty="0">
                <a:latin typeface="Times New Roman" panose="02020603050405020304" pitchFamily="18" charset="0"/>
                <a:ea typeface="Calibri" panose="020F0502020204030204" pitchFamily="34" charset="0"/>
                <a:cs typeface="Times New Roman" panose="02020603050405020304" pitchFamily="18" charset="0"/>
              </a:rPr>
              <a:t>1</a:t>
            </a: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3.1) создание условий для развития местного традиционного народного художественного творчества, участие в сохранении, возрождении и развитии народных художественных промыслов в поселении;</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8) участие в организации деятельности по накоплению (в том числе раздельному накоплению) и транспортированию твердых коммунальных отходов;</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20) утверждение генеральных планов поселения, правил землепользования и застройки, утверждение подготовленной на основе генеральных планов поселения документации по планировке территории, выдача градостроительного плана земельного участка, расположенного в границах поселения, выдача разрешений на строительство…;</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22) организация ритуальных услуг и содержание мест захоронения;</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24) создание, содержание и организация деятельности аварийно-спасательных служб и (или) аварийно-спасательных формирований на территории поселения;</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26) осуществление мероприятий по обеспечению безопасности людей на водных объектах, охране их жизни и здоровья;</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31) осуществление в пределах, установленных водным законодательством Российской Федерации, полномочий собственника водных объектов, информирование населения об ограничениях их использования;</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33.1) предоставление помещения для работы на обслуживаемом административном участке поселения сотруднику, замещающему должность участкового уполномоченного полиции;</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38) осуществление мер по противодействию коррупции в границах поселения;</a:t>
            </a:r>
          </a:p>
          <a:p>
            <a:pPr marL="0" indent="0" algn="just">
              <a:lnSpc>
                <a:spcPct val="120000"/>
              </a:lnSpc>
              <a:spcBef>
                <a:spcPts val="0"/>
              </a:spcBef>
              <a:buNone/>
            </a:pPr>
            <a:r>
              <a:rPr lang="ru-RU" sz="5200" dirty="0">
                <a:effectLst/>
                <a:latin typeface="Times New Roman" panose="02020603050405020304" pitchFamily="18" charset="0"/>
                <a:ea typeface="Calibri" panose="020F0502020204030204" pitchFamily="34" charset="0"/>
                <a:cs typeface="Times New Roman" panose="02020603050405020304" pitchFamily="18" charset="0"/>
              </a:rPr>
              <a:t>39) участие в соответствии с федеральным законом в выполнении комплексных кадастровых работ и др.</a:t>
            </a:r>
          </a:p>
          <a:p>
            <a:endParaRPr lang="ru-RU" dirty="0"/>
          </a:p>
        </p:txBody>
      </p:sp>
    </p:spTree>
    <p:extLst>
      <p:ext uri="{BB962C8B-B14F-4D97-AF65-F5344CB8AC3E}">
        <p14:creationId xmlns:p14="http://schemas.microsoft.com/office/powerpoint/2010/main" val="3760801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81DFCB-365C-6909-BDD5-5858EBD74479}"/>
              </a:ext>
            </a:extLst>
          </p:cNvPr>
          <p:cNvSpPr>
            <a:spLocks noGrp="1"/>
          </p:cNvSpPr>
          <p:nvPr>
            <p:ph type="title" idx="4294967295"/>
          </p:nvPr>
        </p:nvSpPr>
        <p:spPr>
          <a:xfrm>
            <a:off x="436228" y="174174"/>
            <a:ext cx="10602913" cy="1049337"/>
          </a:xfrm>
        </p:spPr>
        <p:txBody>
          <a:bodyPr>
            <a:noAutofit/>
          </a:bodyPr>
          <a:lstStyle/>
          <a:p>
            <a:pPr algn="ctr"/>
            <a:r>
              <a:rPr lang="ru-RU" sz="2000" b="1" i="0" dirty="0">
                <a:solidFill>
                  <a:srgbClr val="22272F"/>
                </a:solidFill>
                <a:effectLst/>
                <a:latin typeface="Times New Roman" panose="02020603050405020304" pitchFamily="18" charset="0"/>
                <a:cs typeface="Times New Roman" panose="02020603050405020304" pitchFamily="18" charset="0"/>
              </a:rPr>
              <a:t>Исполнение судебного решения в случае передачи соответствующего вопроса местного значения (полномочия) в ведение иного органа местного самоуправления</a:t>
            </a:r>
            <a:br>
              <a:rPr lang="ru-RU" sz="2000" b="0" i="0" dirty="0">
                <a:solidFill>
                  <a:srgbClr val="22272F"/>
                </a:solidFill>
                <a:effectLst/>
                <a:latin typeface="PT Serif" panose="020A0603040505020204" pitchFamily="18" charset="-52"/>
              </a:rPr>
            </a:br>
            <a:endParaRPr lang="ru-RU" sz="2000" dirty="0"/>
          </a:p>
        </p:txBody>
      </p:sp>
      <p:sp>
        <p:nvSpPr>
          <p:cNvPr id="3" name="Объект 2">
            <a:extLst>
              <a:ext uri="{FF2B5EF4-FFF2-40B4-BE49-F238E27FC236}">
                <a16:creationId xmlns:a16="http://schemas.microsoft.com/office/drawing/2014/main" id="{2A74E44E-A199-388A-E51A-28930F78DB22}"/>
              </a:ext>
            </a:extLst>
          </p:cNvPr>
          <p:cNvSpPr>
            <a:spLocks noGrp="1"/>
          </p:cNvSpPr>
          <p:nvPr>
            <p:ph idx="4294967295"/>
          </p:nvPr>
        </p:nvSpPr>
        <p:spPr>
          <a:xfrm>
            <a:off x="150244" y="1072013"/>
            <a:ext cx="11225213" cy="5611813"/>
          </a:xfrm>
        </p:spPr>
        <p:txBody>
          <a:bodyPr>
            <a:normAutofit fontScale="70000" lnSpcReduction="20000"/>
          </a:bodyPr>
          <a:lstStyle/>
          <a:p>
            <a:pPr marL="0" indent="0" algn="just">
              <a:buNone/>
            </a:pPr>
            <a:r>
              <a:rPr lang="ru-RU" sz="3800" b="0" i="0" dirty="0">
                <a:solidFill>
                  <a:srgbClr val="22272F"/>
                </a:solidFill>
                <a:effectLst/>
                <a:latin typeface="Times New Roman" panose="02020603050405020304" pitchFamily="18" charset="0"/>
                <a:cs typeface="Times New Roman" panose="02020603050405020304" pitchFamily="18" charset="0"/>
              </a:rPr>
              <a:t>В случае, если какой либо вопрос местного значения (полномочие по его решению) передается от одних органов местного самоуправления другим, первые </a:t>
            </a:r>
            <a:r>
              <a:rPr lang="ru-RU" sz="3800" b="0" i="0" dirty="0">
                <a:solidFill>
                  <a:srgbClr val="FF0000"/>
                </a:solidFill>
                <a:effectLst/>
                <a:latin typeface="Times New Roman" panose="02020603050405020304" pitchFamily="18" charset="0"/>
                <a:cs typeface="Times New Roman" panose="02020603050405020304" pitchFamily="18" charset="0"/>
              </a:rPr>
              <a:t>не вправе </a:t>
            </a:r>
            <a:r>
              <a:rPr lang="ru-RU" sz="3800" b="0" i="0" dirty="0">
                <a:solidFill>
                  <a:srgbClr val="22272F"/>
                </a:solidFill>
                <a:effectLst/>
                <a:latin typeface="Times New Roman" panose="02020603050405020304" pitchFamily="18" charset="0"/>
                <a:cs typeface="Times New Roman" panose="02020603050405020304" pitchFamily="18" charset="0"/>
              </a:rPr>
              <a:t>с этого момента совершать каких-либо действий по решению такого вопроса местного значения (исполнению полномочия). </a:t>
            </a:r>
          </a:p>
          <a:p>
            <a:pPr marL="0" indent="0" algn="just">
              <a:buNone/>
            </a:pPr>
            <a:r>
              <a:rPr lang="ru-RU" sz="3800" b="0" i="0" dirty="0">
                <a:solidFill>
                  <a:srgbClr val="FF0000"/>
                </a:solidFill>
                <a:effectLst/>
                <a:latin typeface="Times New Roman" panose="02020603050405020304" pitchFamily="18" charset="0"/>
                <a:cs typeface="Times New Roman" panose="02020603050405020304" pitchFamily="18" charset="0"/>
              </a:rPr>
              <a:t>Все обязательства, в том числе возникшие до момента перераспределения полномочий, переходят к правопреемнику - органу местного самоуправления, за которым закреплен данный вопрос местного значения (полномочие) в результате произведенных изменений.</a:t>
            </a:r>
          </a:p>
          <a:p>
            <a:pPr algn="just"/>
            <a:r>
              <a:rPr lang="ru-RU" sz="3300" b="0" i="1" dirty="0">
                <a:solidFill>
                  <a:srgbClr val="0070C0"/>
                </a:solidFill>
                <a:effectLst/>
                <a:latin typeface="Times New Roman" panose="02020603050405020304" pitchFamily="18" charset="0"/>
                <a:cs typeface="Times New Roman" panose="02020603050405020304" pitchFamily="18" charset="0"/>
              </a:rPr>
              <a:t>В случае передачи функций прежнего органа власти и его полномочий другому органу власти должно происходить и процессуальное правопреемство, которое возможно на любой стадии судебного процесса, включая исполнительное производство. Соответственно, обязанность по исполнению судебного решения, вынесенного в отношении органа местного самоуправления, в случае передачи вопроса местного значения (полномочия) в ведение иного органа местного самоуправления, переходит к последнему. </a:t>
            </a:r>
            <a:r>
              <a:rPr lang="ru-RU" sz="3300" b="0" i="1" dirty="0">
                <a:solidFill>
                  <a:srgbClr val="FF0000"/>
                </a:solidFill>
                <a:effectLst/>
                <a:latin typeface="Times New Roman" panose="02020603050405020304" pitchFamily="18" charset="0"/>
                <a:cs typeface="Times New Roman" panose="02020603050405020304" pitchFamily="18" charset="0"/>
              </a:rPr>
              <a:t>(см., Определения Верховного Суда Российской Федерации от 11 декабря 2015 года N 305-КГ15-16046 по делу N А41-62181/2014, от 28 марта 2016 года N 305-КГ16-1309 по делу N А41-52901/2014 года). </a:t>
            </a:r>
          </a:p>
          <a:p>
            <a:endParaRPr lang="ru-RU" dirty="0"/>
          </a:p>
        </p:txBody>
      </p:sp>
    </p:spTree>
    <p:extLst>
      <p:ext uri="{BB962C8B-B14F-4D97-AF65-F5344CB8AC3E}">
        <p14:creationId xmlns:p14="http://schemas.microsoft.com/office/powerpoint/2010/main" val="771249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52D985-7001-3C72-571A-E7258AD7F710}"/>
              </a:ext>
            </a:extLst>
          </p:cNvPr>
          <p:cNvSpPr>
            <a:spLocks noGrp="1"/>
          </p:cNvSpPr>
          <p:nvPr>
            <p:ph type="title"/>
          </p:nvPr>
        </p:nvSpPr>
        <p:spPr>
          <a:xfrm>
            <a:off x="838200" y="231006"/>
            <a:ext cx="10515600" cy="587142"/>
          </a:xfrm>
        </p:spPr>
        <p:txBody>
          <a:bodyPr>
            <a:noAutofit/>
          </a:bodyPr>
          <a:lstStyle/>
          <a:p>
            <a:pPr algn="ctr"/>
            <a:r>
              <a:rPr lang="ru-RU" sz="2800" b="1" i="1" dirty="0">
                <a:solidFill>
                  <a:srgbClr val="0070C0"/>
                </a:solidFill>
                <a:latin typeface="Times New Roman" panose="02020603050405020304" pitchFamily="18" charset="0"/>
                <a:cs typeface="Times New Roman" panose="02020603050405020304" pitchFamily="18" charset="0"/>
              </a:rPr>
              <a:t>Особенности передачи части полномочий по решению вопросов местного значения  </a:t>
            </a:r>
          </a:p>
        </p:txBody>
      </p:sp>
      <p:sp>
        <p:nvSpPr>
          <p:cNvPr id="3" name="Объект 2">
            <a:extLst>
              <a:ext uri="{FF2B5EF4-FFF2-40B4-BE49-F238E27FC236}">
                <a16:creationId xmlns:a16="http://schemas.microsoft.com/office/drawing/2014/main" id="{A82660A4-CE16-20E3-9BEC-8277395F60F3}"/>
              </a:ext>
            </a:extLst>
          </p:cNvPr>
          <p:cNvSpPr>
            <a:spLocks noGrp="1"/>
          </p:cNvSpPr>
          <p:nvPr>
            <p:ph idx="1"/>
          </p:nvPr>
        </p:nvSpPr>
        <p:spPr>
          <a:xfrm>
            <a:off x="404261" y="880844"/>
            <a:ext cx="10401701" cy="5625834"/>
          </a:xfrm>
        </p:spPr>
        <p:txBody>
          <a:bodyPr>
            <a:normAutofit/>
          </a:bodyPr>
          <a:lstStyle/>
          <a:p>
            <a:r>
              <a:rPr lang="ru-RU" sz="2000" dirty="0">
                <a:latin typeface="Times New Roman" panose="02020603050405020304" pitchFamily="18" charset="0"/>
                <a:cs typeface="Times New Roman" panose="02020603050405020304" pitchFamily="18" charset="0"/>
              </a:rPr>
              <a:t>Органы местного самоуправления муниципального района вправе заключать соглашения с органами местного самоуправления отдельных поселений, входящих в состав муниципального района, о передаче им осуществления части своих полномочий по решению вопросов местного значения </a:t>
            </a:r>
            <a:r>
              <a:rPr lang="ru-RU" sz="2000" dirty="0">
                <a:solidFill>
                  <a:srgbClr val="FF0000"/>
                </a:solidFill>
                <a:latin typeface="Times New Roman" panose="02020603050405020304" pitchFamily="18" charset="0"/>
                <a:cs typeface="Times New Roman" panose="02020603050405020304" pitchFamily="18" charset="0"/>
              </a:rPr>
              <a:t>за счет межбюджетных трансфертов, предоставляемых из бюджета муниципального района в бюджеты соответствующих поселений </a:t>
            </a:r>
            <a:r>
              <a:rPr lang="ru-RU" sz="2000" dirty="0">
                <a:latin typeface="Times New Roman" panose="02020603050405020304" pitchFamily="18" charset="0"/>
                <a:cs typeface="Times New Roman" panose="02020603050405020304" pitchFamily="18" charset="0"/>
              </a:rPr>
              <a:t>в соответствии с Бюджетным кодексом Российской Федерации.</a:t>
            </a:r>
          </a:p>
          <a:p>
            <a:r>
              <a:rPr lang="ru-RU" sz="2000" dirty="0">
                <a:latin typeface="Times New Roman" panose="02020603050405020304" pitchFamily="18" charset="0"/>
                <a:cs typeface="Times New Roman" panose="02020603050405020304" pitchFamily="18" charset="0"/>
              </a:rPr>
              <a:t>Для осуществления переданных в соответствии с указанными соглашениями полномочий органы местного самоуправления </a:t>
            </a:r>
            <a:r>
              <a:rPr lang="ru-RU" sz="2000" dirty="0">
                <a:solidFill>
                  <a:srgbClr val="FF0000"/>
                </a:solidFill>
                <a:latin typeface="Times New Roman" panose="02020603050405020304" pitchFamily="18" charset="0"/>
                <a:cs typeface="Times New Roman" panose="02020603050405020304" pitchFamily="18" charset="0"/>
              </a:rPr>
              <a:t>имеют право (но не обязаны) </a:t>
            </a:r>
            <a:r>
              <a:rPr lang="ru-RU" sz="2000" dirty="0">
                <a:latin typeface="Times New Roman" panose="02020603050405020304" pitchFamily="18" charset="0"/>
                <a:cs typeface="Times New Roman" panose="02020603050405020304" pitchFamily="18" charset="0"/>
              </a:rPr>
              <a:t>дополнительно использовать собственные материальные ресурсы и финансовые средства в случаях и порядке, предусмотренных решением представительного органа муниципального образования </a:t>
            </a:r>
            <a:r>
              <a:rPr lang="ru-RU" sz="2000" dirty="0">
                <a:solidFill>
                  <a:srgbClr val="FF0000"/>
                </a:solidFill>
                <a:latin typeface="Times New Roman" panose="02020603050405020304" pitchFamily="18" charset="0"/>
                <a:cs typeface="Times New Roman" panose="02020603050405020304" pitchFamily="18" charset="0"/>
              </a:rPr>
              <a:t>и в соответствии требованиями бюджетного законодательства. </a:t>
            </a:r>
          </a:p>
          <a:p>
            <a:r>
              <a:rPr lang="ru-RU" sz="2000" dirty="0">
                <a:solidFill>
                  <a:srgbClr val="22272F"/>
                </a:solidFill>
                <a:latin typeface="Times New Roman" panose="02020603050405020304" pitchFamily="18" charset="0"/>
                <a:cs typeface="Times New Roman" panose="02020603050405020304" pitchFamily="18" charset="0"/>
              </a:rPr>
              <a:t>С</a:t>
            </a:r>
            <a:r>
              <a:rPr lang="ru-RU" sz="2000" b="0" i="0" dirty="0">
                <a:solidFill>
                  <a:srgbClr val="22272F"/>
                </a:solidFill>
                <a:effectLst/>
                <a:latin typeface="Times New Roman" panose="02020603050405020304" pitchFamily="18" charset="0"/>
                <a:cs typeface="Times New Roman" panose="02020603050405020304" pitchFamily="18" charset="0"/>
              </a:rPr>
              <a:t>оглашения должны заключаться на определенный срок, содержать положения, устанавливающие основания и порядок прекращения их действия, в том числе досрочного, порядок определения ежегодного объема указанных в настоящей части межбюджетных трансфертов, необходимых для осуществления передаваемых полномочий, а также предусматривать финансовые санкции за неисполнение соглашений. Порядок заключения соглашений определяется уставом муниципального образования и (или) нормативными правовыми актами представительного органа муниципального образования</a:t>
            </a:r>
            <a:endParaRPr lang="ru-RU" sz="2000" dirty="0">
              <a:solidFill>
                <a:srgbClr val="FF0000"/>
              </a:solidFill>
              <a:latin typeface="Times New Roman" panose="02020603050405020304" pitchFamily="18" charset="0"/>
              <a:cs typeface="Times New Roman" panose="02020603050405020304" pitchFamily="18" charset="0"/>
            </a:endParaRPr>
          </a:p>
          <a:p>
            <a:endParaRPr lang="ru-RU" dirty="0"/>
          </a:p>
        </p:txBody>
      </p:sp>
      <p:sp>
        <p:nvSpPr>
          <p:cNvPr id="4" name="Правая фигурная скобка 3">
            <a:extLst>
              <a:ext uri="{FF2B5EF4-FFF2-40B4-BE49-F238E27FC236}">
                <a16:creationId xmlns:a16="http://schemas.microsoft.com/office/drawing/2014/main" id="{9B118EC1-55D4-2B10-EBCB-1B8E99987C6C}"/>
              </a:ext>
            </a:extLst>
          </p:cNvPr>
          <p:cNvSpPr/>
          <p:nvPr/>
        </p:nvSpPr>
        <p:spPr>
          <a:xfrm>
            <a:off x="10443188" y="1182845"/>
            <a:ext cx="554777" cy="4794311"/>
          </a:xfrm>
          <a:prstGeom prst="rightBrace">
            <a:avLst>
              <a:gd name="adj1" fmla="val 8333"/>
              <a:gd name="adj2" fmla="val 4979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 name="TextBox 4">
            <a:extLst>
              <a:ext uri="{FF2B5EF4-FFF2-40B4-BE49-F238E27FC236}">
                <a16:creationId xmlns:a16="http://schemas.microsoft.com/office/drawing/2014/main" id="{05B160D4-D480-1F52-4AE3-A394CF4AEC75}"/>
              </a:ext>
            </a:extLst>
          </p:cNvPr>
          <p:cNvSpPr txBox="1"/>
          <p:nvPr/>
        </p:nvSpPr>
        <p:spPr>
          <a:xfrm>
            <a:off x="10997965" y="3256834"/>
            <a:ext cx="1386038" cy="646331"/>
          </a:xfrm>
          <a:prstGeom prst="rect">
            <a:avLst/>
          </a:prstGeom>
          <a:noFill/>
        </p:spPr>
        <p:txBody>
          <a:bodyPr wrap="square" rtlCol="0">
            <a:spAutoFit/>
          </a:bodyPr>
          <a:lstStyle/>
          <a:p>
            <a:r>
              <a:rPr lang="ru-RU" dirty="0">
                <a:latin typeface="Times New Roman" panose="02020603050405020304" pitchFamily="18" charset="0"/>
                <a:cs typeface="Times New Roman" panose="02020603050405020304" pitchFamily="18" charset="0"/>
              </a:rPr>
              <a:t>Ч. 4 ст. 15 131-ФЗ</a:t>
            </a:r>
          </a:p>
        </p:txBody>
      </p:sp>
    </p:spTree>
    <p:extLst>
      <p:ext uri="{BB962C8B-B14F-4D97-AF65-F5344CB8AC3E}">
        <p14:creationId xmlns:p14="http://schemas.microsoft.com/office/powerpoint/2010/main" val="385301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a:extLst>
              <a:ext uri="{FF2B5EF4-FFF2-40B4-BE49-F238E27FC236}">
                <a16:creationId xmlns:a16="http://schemas.microsoft.com/office/drawing/2014/main" id="{969FE4F6-BDB6-585B-C80F-6079C0D0A5CB}"/>
              </a:ext>
            </a:extLst>
          </p:cNvPr>
          <p:cNvGraphicFramePr>
            <a:graphicFrameLocks noChangeAspect="1"/>
          </p:cNvGraphicFramePr>
          <p:nvPr>
            <p:extLst>
              <p:ext uri="{D42A27DB-BD31-4B8C-83A1-F6EECF244321}">
                <p14:modId xmlns:p14="http://schemas.microsoft.com/office/powerpoint/2010/main" val="2326928799"/>
              </p:ext>
            </p:extLst>
          </p:nvPr>
        </p:nvGraphicFramePr>
        <p:xfrm>
          <a:off x="1363663" y="517525"/>
          <a:ext cx="9464675" cy="5822950"/>
        </p:xfrm>
        <a:graphic>
          <a:graphicData uri="http://schemas.openxmlformats.org/presentationml/2006/ole">
            <mc:AlternateContent xmlns:mc="http://schemas.openxmlformats.org/markup-compatibility/2006">
              <mc:Choice xmlns:v="urn:schemas-microsoft-com:vml" Requires="v">
                <p:oleObj name="Document" r:id="rId2" imgW="9464252" imgH="5823503" progId="Word.Document.12">
                  <p:embed/>
                </p:oleObj>
              </mc:Choice>
              <mc:Fallback>
                <p:oleObj name="Document" r:id="rId2" imgW="9464252" imgH="5823503" progId="Word.Document.12">
                  <p:embed/>
                  <p:pic>
                    <p:nvPicPr>
                      <p:cNvPr id="0" name=""/>
                      <p:cNvPicPr/>
                      <p:nvPr/>
                    </p:nvPicPr>
                    <p:blipFill>
                      <a:blip r:embed="rId3"/>
                      <a:stretch>
                        <a:fillRect/>
                      </a:stretch>
                    </p:blipFill>
                    <p:spPr>
                      <a:xfrm>
                        <a:off x="1363663" y="517525"/>
                        <a:ext cx="9464675" cy="5822950"/>
                      </a:xfrm>
                      <a:prstGeom prst="rect">
                        <a:avLst/>
                      </a:prstGeom>
                    </p:spPr>
                  </p:pic>
                </p:oleObj>
              </mc:Fallback>
            </mc:AlternateContent>
          </a:graphicData>
        </a:graphic>
      </p:graphicFrame>
    </p:spTree>
    <p:extLst>
      <p:ext uri="{BB962C8B-B14F-4D97-AF65-F5344CB8AC3E}">
        <p14:creationId xmlns:p14="http://schemas.microsoft.com/office/powerpoint/2010/main" val="785572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9F66A1-7024-CEE7-E500-0447523C6184}"/>
              </a:ext>
            </a:extLst>
          </p:cNvPr>
          <p:cNvSpPr>
            <a:spLocks noGrp="1"/>
          </p:cNvSpPr>
          <p:nvPr>
            <p:ph type="title"/>
          </p:nvPr>
        </p:nvSpPr>
        <p:spPr>
          <a:xfrm>
            <a:off x="1153196" y="342421"/>
            <a:ext cx="9603275" cy="754860"/>
          </a:xfrm>
        </p:spPr>
        <p:txBody>
          <a:bodyPr>
            <a:normAutofit/>
          </a:bodyPr>
          <a:lstStyle/>
          <a:p>
            <a:pPr algn="ctr"/>
            <a:r>
              <a:rPr lang="ru-RU" sz="2400" b="1" dirty="0">
                <a:latin typeface="Times New Roman" panose="02020603050405020304" pitchFamily="18" charset="0"/>
                <a:cs typeface="Times New Roman" panose="02020603050405020304" pitchFamily="18" charset="0"/>
              </a:rPr>
              <a:t>Информационные ресурсы Ассоциации </a:t>
            </a:r>
          </a:p>
        </p:txBody>
      </p:sp>
      <p:sp>
        <p:nvSpPr>
          <p:cNvPr id="3" name="Объект 2">
            <a:extLst>
              <a:ext uri="{FF2B5EF4-FFF2-40B4-BE49-F238E27FC236}">
                <a16:creationId xmlns:a16="http://schemas.microsoft.com/office/drawing/2014/main" id="{890888AB-E21C-E26E-4F52-64CABA7F6AD7}"/>
              </a:ext>
            </a:extLst>
          </p:cNvPr>
          <p:cNvSpPr>
            <a:spLocks noGrp="1"/>
          </p:cNvSpPr>
          <p:nvPr>
            <p:ph idx="1"/>
          </p:nvPr>
        </p:nvSpPr>
        <p:spPr>
          <a:xfrm>
            <a:off x="1615208" y="1097281"/>
            <a:ext cx="9603275" cy="3450613"/>
          </a:xfrm>
        </p:spPr>
        <p:txBody>
          <a:bodyPr>
            <a:normAutofit fontScale="92500" lnSpcReduction="10000"/>
          </a:bodyPr>
          <a:lstStyle/>
          <a:p>
            <a:r>
              <a:rPr lang="ru-RU" dirty="0">
                <a:latin typeface="Times New Roman" panose="02020603050405020304" pitchFamily="18" charset="0"/>
                <a:cs typeface="Times New Roman" panose="02020603050405020304" pitchFamily="18" charset="0"/>
              </a:rPr>
              <a:t>Телеграмм-канал </a:t>
            </a:r>
            <a:r>
              <a:rPr lang="en-US" dirty="0">
                <a:latin typeface="Times New Roman" panose="02020603050405020304" pitchFamily="18" charset="0"/>
                <a:cs typeface="Times New Roman" panose="02020603050405020304" pitchFamily="18" charset="0"/>
                <a:hlinkClick r:id="rId2"/>
              </a:rPr>
              <a:t>https://t.me/asmo38</a:t>
            </a:r>
            <a:r>
              <a:rPr lang="ru-RU" dirty="0">
                <a:latin typeface="Times New Roman" panose="02020603050405020304" pitchFamily="18" charset="0"/>
                <a:cs typeface="Times New Roman" panose="02020603050405020304" pitchFamily="18" charset="0"/>
              </a:rPr>
              <a:t> </a:t>
            </a:r>
          </a:p>
          <a:p>
            <a:pPr marL="0" indent="0">
              <a:buNone/>
            </a:pP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В Контакте  </a:t>
            </a:r>
            <a:r>
              <a:rPr lang="ru-RU" dirty="0">
                <a:latin typeface="Times New Roman" panose="02020603050405020304" pitchFamily="18" charset="0"/>
                <a:cs typeface="Times New Roman" panose="02020603050405020304" pitchFamily="18" charset="0"/>
                <a:hlinkClick r:id="rId3"/>
              </a:rPr>
              <a:t>https://vk.com/asmo38</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Чат Ассоциации </a:t>
            </a:r>
            <a:r>
              <a:rPr lang="en-US" dirty="0">
                <a:latin typeface="Times New Roman" panose="02020603050405020304" pitchFamily="18" charset="0"/>
                <a:cs typeface="Times New Roman" panose="02020603050405020304" pitchFamily="18" charset="0"/>
                <a:hlinkClick r:id="rId4"/>
              </a:rPr>
              <a:t>https://t.me/amoio38</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Чат муниципальных юристов (т. +79148993601 Шигаева Ольга </a:t>
            </a:r>
            <a:r>
              <a:rPr lang="ru-RU" dirty="0" err="1">
                <a:latin typeface="Times New Roman" panose="02020603050405020304" pitchFamily="18" charset="0"/>
                <a:cs typeface="Times New Roman" panose="02020603050405020304" pitchFamily="18" charset="0"/>
              </a:rPr>
              <a:t>Габдрафиковна</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Чат председателей Дум (т. +79149155493 </a:t>
            </a:r>
            <a:r>
              <a:rPr lang="ru-RU" dirty="0" err="1">
                <a:latin typeface="Times New Roman" panose="02020603050405020304" pitchFamily="18" charset="0"/>
                <a:cs typeface="Times New Roman" panose="02020603050405020304" pitchFamily="18" charset="0"/>
              </a:rPr>
              <a:t>Ожигова</a:t>
            </a:r>
            <a:r>
              <a:rPr lang="ru-RU" dirty="0">
                <a:latin typeface="Times New Roman" panose="02020603050405020304" pitchFamily="18" charset="0"/>
                <a:cs typeface="Times New Roman" panose="02020603050405020304" pitchFamily="18" charset="0"/>
              </a:rPr>
              <a:t> Милена Олеговна)</a:t>
            </a:r>
          </a:p>
          <a:p>
            <a:endParaRPr lang="ru-RU" dirty="0"/>
          </a:p>
        </p:txBody>
      </p:sp>
    </p:spTree>
    <p:extLst>
      <p:ext uri="{BB962C8B-B14F-4D97-AF65-F5344CB8AC3E}">
        <p14:creationId xmlns:p14="http://schemas.microsoft.com/office/powerpoint/2010/main" val="39041003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323</TotalTime>
  <Words>1491</Words>
  <Application>Microsoft Office PowerPoint</Application>
  <PresentationFormat>Широкоэкранный</PresentationFormat>
  <Paragraphs>62</Paragraphs>
  <Slides>12</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12</vt:i4>
      </vt:variant>
    </vt:vector>
  </HeadingPairs>
  <TitlesOfParts>
    <vt:vector size="19" baseType="lpstr">
      <vt:lpstr>Arial</vt:lpstr>
      <vt:lpstr>Calibri</vt:lpstr>
      <vt:lpstr>Calibri Light</vt:lpstr>
      <vt:lpstr>PT Serif</vt:lpstr>
      <vt:lpstr>Times New Roman</vt:lpstr>
      <vt:lpstr>Тема Office</vt:lpstr>
      <vt:lpstr>Document</vt:lpstr>
      <vt:lpstr>Правопреемство в исполнительном производстве в связи с преобразованием муниципальных образований и перераспределением вопросов местного значения  </vt:lpstr>
      <vt:lpstr>Процессуальное правопреемство представляет собой переход процессуальных прав и обязанностей от одного лица к другому в связи с материальным правопреемством  </vt:lpstr>
      <vt:lpstr>Замена стороны исполнительного производства осуществляется в судебном порядке в том суде, в котором выдан исполнительный лист.    Порядок замены стороны в исполнительном производстве предполагает, что   замена может произойти по обращению:   - пристава;  - стороны исполнительного производства (взыскателя, должника);   - иного лица, считающего себя правопреемником выбывшей стороны.  По общему правилу  в случае выбытия должника в исполнительном производстве, возбужденном на основании выданного судом исполнительного документа (смерть гражданина, реорганизация юридического лица, уступка требования, перевод долга и другие случаи перемены лиц в правоотношениях), вопрос о правопреемстве подлежит разрешению судом (статья 44 ГПК РФ, статья 44 КАС РФ, статья 48 АПК РФ)   ВАЖНО! Правопреемство возможно на любой стадии судопроизводства. </vt:lpstr>
      <vt:lpstr>Процессуальное правопреемство  ст. 44  Кодекс административного судопроизводства Российской Федерации</vt:lpstr>
      <vt:lpstr>Процессуальное правопреемство  ст. 44 Гражданский процессуальный кодекс РФ </vt:lpstr>
      <vt:lpstr>Процессуальное правопреемство  ст. 48 Арбитражный процессуальный кодекс РФ </vt:lpstr>
      <vt:lpstr>Основания процессуального правопреемства </vt:lpstr>
      <vt:lpstr>Перечень вопросов местного значения, решение которых возложено на муниципальные районы  (ч. 3 ст. 14 Федерального закона № 131-ФЗ)</vt:lpstr>
      <vt:lpstr>Исполнение судебного решения в случае передачи соответствующего вопроса местного значения (полномочия) в ведение иного органа местного самоуправления </vt:lpstr>
      <vt:lpstr>Особенности передачи части полномочий по решению вопросов местного значения  </vt:lpstr>
      <vt:lpstr>Презентация PowerPoint</vt:lpstr>
      <vt:lpstr>Информационные ресурсы Ассоциации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Правопреемство в исполнительном производстве</dc:title>
  <dc:creator>Масловская Зоя Андреевна</dc:creator>
  <cp:lastModifiedBy>PC</cp:lastModifiedBy>
  <cp:revision>17</cp:revision>
  <dcterms:created xsi:type="dcterms:W3CDTF">2025-03-04T04:47:30Z</dcterms:created>
  <dcterms:modified xsi:type="dcterms:W3CDTF">2025-03-19T02:30:37Z</dcterms:modified>
</cp:coreProperties>
</file>